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A4A3A4"/>
          </p15:clr>
        </p15:guide>
        <p15:guide id="3" pos="364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69515F-FF95-B435-7BC8-108EF5FDAEB7}" name="Sarah Hager" initials="SH" userId="S::sarah@asa2fly.com::d4c381f8-29c6-4f85-8db6-255d359fba20" providerId="AD"/>
  <p188:author id="{073AA299-FFFD-043D-756F-C35DF29CACE5}" name="Laura Fisher" initials="LF" userId="S::laura@asa2fly.com::06fd7721-2054-418f-b68a-44a53c3781de" providerId="AD"/>
  <p188:author id="{729D26A4-A9E9-7576-F18E-F013F6E48725}" name="Kathy Kotomaimoce" initials="KK" userId="S::kathyk@asa2fly.com::049bae70-d02b-4334-9971-3cbda3335a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820"/>
    <a:srgbClr val="2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3"/>
    <p:restoredTop sz="96259"/>
  </p:normalViewPr>
  <p:slideViewPr>
    <p:cSldViewPr>
      <p:cViewPr varScale="1">
        <p:scale>
          <a:sx n="98" d="100"/>
          <a:sy n="98" d="100"/>
        </p:scale>
        <p:origin x="90" y="216"/>
      </p:cViewPr>
      <p:guideLst>
        <p:guide pos="3840"/>
        <p:guide orient="horz" pos="3960"/>
        <p:guide pos="3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AEB2F5-3E8B-CE02-5CD5-25463508EA53}"/>
              </a:ext>
            </a:extLst>
          </p:cNvPr>
          <p:cNvSpPr/>
          <p:nvPr userDrawn="1"/>
        </p:nvSpPr>
        <p:spPr>
          <a:xfrm>
            <a:off x="6145" y="5877232"/>
            <a:ext cx="12192000" cy="99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7B9A028-C379-B6E1-5FDB-89597C4B4B6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defRPr b="1">
                <a:solidFill>
                  <a:srgbClr val="6E282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2C4C44E-4BEE-2380-F0FF-F10894E2FB2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5981700"/>
            <a:ext cx="8609010" cy="876300"/>
          </a:xfrm>
        </p:spPr>
        <p:txBody>
          <a:bodyPr/>
          <a:lstStyle>
            <a:lvl1pPr marL="0" indent="0">
              <a:lnSpc>
                <a:spcPts val="2500"/>
              </a:lnSpc>
              <a:defRPr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40EFE-023C-7ED3-142C-EF92A768D2AB}"/>
              </a:ext>
            </a:extLst>
          </p:cNvPr>
          <p:cNvSpPr txBox="1"/>
          <p:nvPr userDrawn="1"/>
        </p:nvSpPr>
        <p:spPr>
          <a:xfrm>
            <a:off x="8944858" y="6658317"/>
            <a:ext cx="3247142" cy="196977"/>
          </a:xfrm>
          <a:prstGeom prst="rect">
            <a:avLst/>
          </a:prstGeom>
          <a:noFill/>
        </p:spPr>
        <p:txBody>
          <a:bodyPr wrap="square" rIns="64008" bIns="27432" rtlCol="0">
            <a:spAutoFit/>
          </a:bodyPr>
          <a:lstStyle/>
          <a:p>
            <a:pPr algn="r"/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The Turbine Pilot’s Flight Manual | Gregory N. Brown and Mark J. Holt</a:t>
            </a:r>
          </a:p>
        </p:txBody>
      </p:sp>
    </p:spTree>
    <p:extLst>
      <p:ext uri="{BB962C8B-B14F-4D97-AF65-F5344CB8AC3E}">
        <p14:creationId xmlns:p14="http://schemas.microsoft.com/office/powerpoint/2010/main" val="167362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2276-B867-0745-DF59-3EEA08D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E4077-3C52-6595-E061-E283EC9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F494C-2D66-91E9-D0E5-B66CF458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5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1A30-1A78-4D4D-4356-3794CE1B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00A7-87E3-DCF2-A772-EE18AA9E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  <a:lvl2pPr>
              <a:defRPr b="1">
                <a:latin typeface="Aptos" panose="020B0004020202020204" pitchFamily="34" charset="0"/>
              </a:defRPr>
            </a:lvl2pPr>
            <a:lvl3pPr>
              <a:defRPr b="1">
                <a:latin typeface="Aptos" panose="020B0004020202020204" pitchFamily="34" charset="0"/>
              </a:defRPr>
            </a:lvl3pPr>
            <a:lvl4pPr>
              <a:defRPr b="1">
                <a:latin typeface="Aptos" panose="020B0004020202020204" pitchFamily="34" charset="0"/>
              </a:defRPr>
            </a:lvl4pPr>
            <a:lvl5pPr>
              <a:defRPr b="1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CC46-72E3-486D-1CBE-CA270C4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30CE-45DA-86F1-52E1-2290512A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9ADF-C8CE-D8DE-BBCE-0E7F2F61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3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192-27D7-82D1-CB70-C3C1B4C1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3D3C-B009-60BE-73EA-7B3CBAF0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92F7-1A27-62F8-3C91-EDF5A4C9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93B-9100-492F-8879-89D60F95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47EE-FCF2-CE03-0ABF-BD018F67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3057-79D4-406E-9538-66832B7E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AE8CB-C607-F0DD-1DD6-7D4FE7096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5462-0A14-C270-CE14-2AD65DBF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5B9B-3203-F7B5-AEE2-1C1E863A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FD73-4A3F-12DE-1341-B5D67E2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C2E8D-5884-53FD-1E52-13EBB6E0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851B-6375-CD31-E656-0378F4A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EFF-8D34-4648-96F7-5C21E2D5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11C9-59FA-14CA-B207-B18C73F0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DE9B-95C6-CCE8-97DC-A68850A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5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DC5F-C272-3CF1-0098-9ADC57D0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9B72-A7B3-200A-CD96-01F357B1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6B3B-0A19-B73E-BBBD-D7AEFBE2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0" r:id="rId3"/>
    <p:sldLayoutId id="2147483651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1651000" algn="l" defTabSz="914400" rtl="0" eaLnBrk="1" latinLnBrk="0" hangingPunct="1">
        <a:lnSpc>
          <a:spcPts val="2700"/>
        </a:lnSpc>
        <a:spcBef>
          <a:spcPts val="1000"/>
        </a:spcBef>
        <a:buFontTx/>
        <a:buNone/>
        <a:tabLst/>
        <a:defRPr sz="2200" b="1" i="0" kern="1200">
          <a:solidFill>
            <a:schemeClr val="tx1"/>
          </a:solidFill>
          <a:latin typeface="Aptos" panose="020B0004020202020204" pitchFamily="34" charset="0"/>
          <a:ea typeface="Roboto Medium" panose="02000000000000000000" pitchFamily="2" charset="0"/>
          <a:cs typeface="Roboto Medium" panose="02000000000000000000" pitchFamily="2" charset="0"/>
        </a:defRPr>
      </a:lvl1pPr>
      <a:lvl2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3pPr>
      <a:lvl4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4pPr>
      <a:lvl5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lane on the runway&#10;&#10;Description automatically generated">
            <a:extLst>
              <a:ext uri="{FF2B5EF4-FFF2-40B4-BE49-F238E27FC236}">
                <a16:creationId xmlns:a16="http://schemas.microsoft.com/office/drawing/2014/main" id="{C6AAE842-EC41-8C15-66C9-0D88796A63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ook cover with text&#10;&#10;Description automatically generated">
            <a:extLst>
              <a:ext uri="{FF2B5EF4-FFF2-40B4-BE49-F238E27FC236}">
                <a16:creationId xmlns:a16="http://schemas.microsoft.com/office/drawing/2014/main" id="{8AE4902F-F788-B044-FD64-2BA9DF0AE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457200"/>
            <a:ext cx="4846382" cy="3467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131AD-8BD4-D13C-633B-B05348F12629}"/>
              </a:ext>
            </a:extLst>
          </p:cNvPr>
          <p:cNvSpPr txBox="1"/>
          <p:nvPr/>
        </p:nvSpPr>
        <p:spPr>
          <a:xfrm>
            <a:off x="58293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ptos" panose="020B0004020202020204" pitchFamily="34" charset="0"/>
              </a:rPr>
              <a:t>Instructor Resources</a:t>
            </a:r>
          </a:p>
          <a:p>
            <a:pPr algn="r"/>
            <a:r>
              <a:rPr lang="en-US" sz="2400" b="1" dirty="0">
                <a:latin typeface="Aptos SemiBold" panose="020B0004020202020204" pitchFamily="34" charset="0"/>
              </a:rPr>
              <a:t>Chapter </a:t>
            </a:r>
            <a:r>
              <a:rPr lang="en-US" sz="2400" b="1" spc="-150" dirty="0">
                <a:latin typeface="Aptos SemiBold" panose="020B0004020202020204" pitchFamily="34" charset="0"/>
              </a:rPr>
              <a:t>14</a:t>
            </a:r>
            <a:r>
              <a:rPr lang="en-US" sz="2400" b="1" dirty="0">
                <a:latin typeface="Aptos SemiBold" panose="020B0004020202020204" pitchFamily="34" charset="0"/>
              </a:rPr>
              <a:t> Figures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5D0D1-9E39-5E9D-E71A-F6200A0D5D0B}"/>
              </a:ext>
            </a:extLst>
          </p:cNvPr>
          <p:cNvSpPr txBox="1"/>
          <p:nvPr/>
        </p:nvSpPr>
        <p:spPr>
          <a:xfrm>
            <a:off x="9813516" y="6681401"/>
            <a:ext cx="234038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Cover photo: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BeautyStock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stock.adobe.com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900" i="1" dirty="0">
              <a:solidFill>
                <a:srgbClr val="F6C48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4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Radar shadow.</a:t>
            </a:r>
          </a:p>
        </p:txBody>
      </p:sp>
      <p:pic>
        <p:nvPicPr>
          <p:cNvPr id="7" name="Picture 6" descr="A map of a cell&#10;&#10;Description automatically generated">
            <a:extLst>
              <a:ext uri="{FF2B5EF4-FFF2-40B4-BE49-F238E27FC236}">
                <a16:creationId xmlns:a16="http://schemas.microsoft.com/office/drawing/2014/main" id="{3A3CE06D-777B-F4EA-BB53-E890A6575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900" y="0"/>
            <a:ext cx="7706997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Unusual echo shapes to avoid.</a:t>
            </a:r>
          </a:p>
        </p:txBody>
      </p:sp>
      <p:pic>
        <p:nvPicPr>
          <p:cNvPr id="6" name="Picture 5" descr="A map of a person's foot&#10;&#10;Description automatically generated">
            <a:extLst>
              <a:ext uri="{FF2B5EF4-FFF2-40B4-BE49-F238E27FC236}">
                <a16:creationId xmlns:a16="http://schemas.microsoft.com/office/drawing/2014/main" id="{C70FD300-014B-4699-AC02-F2B606316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60394"/>
            <a:ext cx="8382000" cy="57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14.10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How Doppler radar works.</a:t>
            </a:r>
          </a:p>
        </p:txBody>
      </p:sp>
      <p:pic>
        <p:nvPicPr>
          <p:cNvPr id="4" name="Picture 3" descr="A diagram of a weather forecast&#10;&#10;Description automatically generated">
            <a:extLst>
              <a:ext uri="{FF2B5EF4-FFF2-40B4-BE49-F238E27FC236}">
                <a16:creationId xmlns:a16="http://schemas.microsoft.com/office/drawing/2014/main" id="{D1EC9873-F10E-860E-BCA8-AF7401F10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8" y="76200"/>
            <a:ext cx="10096502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2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14.11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Radar display showing area navigation (RNAV) courseline.</a:t>
            </a:r>
          </a:p>
        </p:txBody>
      </p:sp>
      <p:pic>
        <p:nvPicPr>
          <p:cNvPr id="11" name="Picture 10" descr="A map of the island&#10;&#10;Description automatically generated with medium confidence">
            <a:extLst>
              <a:ext uri="{FF2B5EF4-FFF2-40B4-BE49-F238E27FC236}">
                <a16:creationId xmlns:a16="http://schemas.microsoft.com/office/drawing/2014/main" id="{90FB66BE-C0E3-EC59-56C9-DAA8F6B7F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880" y="571500"/>
            <a:ext cx="8398120" cy="47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2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Electrical discharge or lightning detectors.</a:t>
            </a:r>
          </a:p>
        </p:txBody>
      </p:sp>
      <p:pic>
        <p:nvPicPr>
          <p:cNvPr id="7" name="Picture 6" descr="A screen shot of a device&#10;&#10;Description automatically generated">
            <a:extLst>
              <a:ext uri="{FF2B5EF4-FFF2-40B4-BE49-F238E27FC236}">
                <a16:creationId xmlns:a16="http://schemas.microsoft.com/office/drawing/2014/main" id="{16670E04-AB12-4FE2-9D96-8B8B3971B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32942"/>
            <a:ext cx="5257800" cy="57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14.13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Traffic alert and collision avoidance system (TCAS).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E42A82C-5349-BD47-73F4-8DE5CD580615}"/>
              </a:ext>
            </a:extLst>
          </p:cNvPr>
          <p:cNvGrpSpPr/>
          <p:nvPr/>
        </p:nvGrpSpPr>
        <p:grpSpPr>
          <a:xfrm>
            <a:off x="227970" y="0"/>
            <a:ext cx="7353930" cy="5753100"/>
            <a:chOff x="14748" y="0"/>
            <a:chExt cx="7353930" cy="5753100"/>
          </a:xfrm>
        </p:grpSpPr>
        <p:pic>
          <p:nvPicPr>
            <p:cNvPr id="11" name="Picture 1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009007C-9DE7-00E0-E86C-EAE10FC4B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-1"/>
            <a:stretch/>
          </p:blipFill>
          <p:spPr>
            <a:xfrm>
              <a:off x="14748" y="115345"/>
              <a:ext cx="6915803" cy="563775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7AC54BF-1F43-061A-EDEE-6ABA2573B832}"/>
                </a:ext>
              </a:extLst>
            </p:cNvPr>
            <p:cNvSpPr/>
            <p:nvPr/>
          </p:nvSpPr>
          <p:spPr>
            <a:xfrm>
              <a:off x="6160154" y="0"/>
              <a:ext cx="1208524" cy="3951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81F225E8-13FB-D4F2-5178-8A21E6F448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7953" y="112713"/>
            <a:ext cx="2354447" cy="43202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9F6E4CE-2FA8-9395-66D7-CA8C5B6687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303" y="2978809"/>
            <a:ext cx="3794660" cy="114442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1B0FE43-EC6E-50B9-566D-29E894EF488A}"/>
              </a:ext>
            </a:extLst>
          </p:cNvPr>
          <p:cNvGrpSpPr/>
          <p:nvPr/>
        </p:nvGrpSpPr>
        <p:grpSpPr>
          <a:xfrm>
            <a:off x="8077200" y="152400"/>
            <a:ext cx="3689413" cy="2719440"/>
            <a:chOff x="4648200" y="662892"/>
            <a:chExt cx="3390900" cy="2499408"/>
          </a:xfrm>
        </p:grpSpPr>
        <p:pic>
          <p:nvPicPr>
            <p:cNvPr id="17" name="Picture 1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C2260DD-5066-7BD7-2864-BA1C8C19D6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8200" y="662892"/>
              <a:ext cx="3390900" cy="1941450"/>
            </a:xfrm>
            <a:prstGeom prst="rect">
              <a:avLst/>
            </a:prstGeom>
          </p:spPr>
        </p:pic>
        <p:pic>
          <p:nvPicPr>
            <p:cNvPr id="29" name="Picture 2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CC0E4BB-E03A-F214-57BF-1FFCB2F57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20306" y="2628900"/>
              <a:ext cx="1616622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679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Enhanced ground proximity warning (EGPWS) terrain display.</a:t>
            </a:r>
          </a:p>
        </p:txBody>
      </p:sp>
      <p:pic>
        <p:nvPicPr>
          <p:cNvPr id="6" name="Picture 5" descr="A screen shot of a map&#10;&#10;Description automatically generated">
            <a:extLst>
              <a:ext uri="{FF2B5EF4-FFF2-40B4-BE49-F238E27FC236}">
                <a16:creationId xmlns:a16="http://schemas.microsoft.com/office/drawing/2014/main" id="{C2B64CF9-A4DF-29BA-41AA-FE1857263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0"/>
            <a:ext cx="6130729" cy="4914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5E18E0-71CE-E966-1082-B1A2AE24CB00}"/>
              </a:ext>
            </a:extLst>
          </p:cNvPr>
          <p:cNvSpPr txBox="1"/>
          <p:nvPr/>
        </p:nvSpPr>
        <p:spPr>
          <a:xfrm>
            <a:off x="6934200" y="1943100"/>
            <a:ext cx="56007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Aptos" panose="020B0004020202020204" pitchFamily="34" charset="0"/>
              </a:rPr>
              <a:t>Green = –2000 ft. below to –500 ft. below aircraft</a:t>
            </a:r>
          </a:p>
          <a:p>
            <a:r>
              <a:rPr lang="en-US" dirty="0">
                <a:effectLst/>
                <a:latin typeface="Aptos" panose="020B0004020202020204" pitchFamily="34" charset="0"/>
              </a:rPr>
              <a:t>Yellow = –500 ft. below to +2000 ft. above aircraft</a:t>
            </a:r>
          </a:p>
          <a:p>
            <a:r>
              <a:rPr lang="en-US" dirty="0">
                <a:effectLst/>
                <a:latin typeface="Aptos" panose="020B0004020202020204" pitchFamily="34" charset="0"/>
              </a:rPr>
              <a:t>Red = +2000 ft. or more above aircraft</a:t>
            </a:r>
          </a:p>
          <a:p>
            <a:r>
              <a:rPr lang="en-US" dirty="0">
                <a:effectLst/>
                <a:latin typeface="Aptos" panose="020B0004020202020204" pitchFamily="34" charset="0"/>
              </a:rPr>
              <a:t>Clear = terrain more than 2000 ft. below aircraft</a:t>
            </a:r>
          </a:p>
          <a:p>
            <a:endParaRPr lang="en-US" sz="600" dirty="0">
              <a:effectLst/>
              <a:latin typeface="Aptos" panose="020B0004020202020204" pitchFamily="34" charset="0"/>
            </a:endParaRPr>
          </a:p>
          <a:p>
            <a:r>
              <a:rPr lang="en-US" sz="1400" dirty="0">
                <a:effectLst/>
                <a:latin typeface="Aptos" panose="020B0004020202020204" pitchFamily="34" charset="0"/>
              </a:rPr>
              <a:t>(Exact depiction and altitudes vary by manufacturer and flight configuration.)</a:t>
            </a:r>
          </a:p>
          <a:p>
            <a:endParaRPr lang="en-US" sz="1400" dirty="0">
              <a:effectLst/>
              <a:latin typeface="Aptos" panose="020B0004020202020204" pitchFamily="34" charset="0"/>
            </a:endParaRPr>
          </a:p>
          <a:p>
            <a:r>
              <a:rPr lang="en-US" dirty="0">
                <a:effectLst/>
                <a:latin typeface="Aptos" panose="020B0004020202020204" pitchFamily="34" charset="0"/>
              </a:rPr>
              <a:t>Note: terrain displayed in altitude difference from aircraft’s current altitude.</a:t>
            </a:r>
          </a:p>
        </p:txBody>
      </p:sp>
    </p:spTree>
    <p:extLst>
      <p:ext uri="{BB962C8B-B14F-4D97-AF65-F5344CB8AC3E}">
        <p14:creationId xmlns:p14="http://schemas.microsoft.com/office/powerpoint/2010/main" val="383863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14.15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Predictive wind-shear warning system (PWS) display.</a:t>
            </a:r>
          </a:p>
        </p:txBody>
      </p:sp>
      <p:pic>
        <p:nvPicPr>
          <p:cNvPr id="5" name="Picture 4" descr="A screen shot of a chart&#10;&#10;Description automatically generated">
            <a:extLst>
              <a:ext uri="{FF2B5EF4-FFF2-40B4-BE49-F238E27FC236}">
                <a16:creationId xmlns:a16="http://schemas.microsoft.com/office/drawing/2014/main" id="{3DCEC434-E35A-2F64-9AD3-93393A8D0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008" y="-190500"/>
            <a:ext cx="739398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15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Typical wind shear warning systems and aural alerts.</a:t>
            </a:r>
          </a:p>
        </p:txBody>
      </p:sp>
      <p:pic>
        <p:nvPicPr>
          <p:cNvPr id="7" name="Picture 6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DC2EC002-E59F-C482-11C3-2213F7D48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56548"/>
            <a:ext cx="11893078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08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14.17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Flight envelope protection.</a:t>
            </a:r>
          </a:p>
        </p:txBody>
      </p:sp>
      <p:pic>
        <p:nvPicPr>
          <p:cNvPr id="5" name="Picture 4" descr="A diagram of an airplane&#10;&#10;Description automatically generated">
            <a:extLst>
              <a:ext uri="{FF2B5EF4-FFF2-40B4-BE49-F238E27FC236}">
                <a16:creationId xmlns:a16="http://schemas.microsoft.com/office/drawing/2014/main" id="{443E6617-E2BF-D8A2-F662-76EBBDCAE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244" y="57509"/>
            <a:ext cx="8801100" cy="581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2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2D6775-960A-A5B4-52A5-420993B5C430}"/>
              </a:ext>
            </a:extLst>
          </p:cNvPr>
          <p:cNvSpPr/>
          <p:nvPr/>
        </p:nvSpPr>
        <p:spPr>
          <a:xfrm>
            <a:off x="0" y="1286634"/>
            <a:ext cx="9948767" cy="43140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D6AC2B-4539-89C9-3F99-BC89AECE7A2B}"/>
              </a:ext>
            </a:extLst>
          </p:cNvPr>
          <p:cNvGrpSpPr/>
          <p:nvPr/>
        </p:nvGrpSpPr>
        <p:grpSpPr>
          <a:xfrm>
            <a:off x="457200" y="838200"/>
            <a:ext cx="7965464" cy="4953000"/>
            <a:chOff x="457200" y="838200"/>
            <a:chExt cx="7965464" cy="49530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4D8ADF-1B46-3CC3-054E-C7F797537EB9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6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6115E3-927E-878A-AA40-ED000BC0A0C3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3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88B8048-F046-295E-EBC0-FC884D8CDC90}"/>
                </a:ext>
              </a:extLst>
            </p:cNvPr>
            <p:cNvCxnSpPr>
              <a:cxnSpLocks/>
            </p:cNvCxnSpPr>
            <p:nvPr/>
          </p:nvCxnSpPr>
          <p:spPr>
            <a:xfrm>
              <a:off x="567437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7D4C31F-2390-EA9D-927A-569C9944A7C0}"/>
                </a:ext>
              </a:extLst>
            </p:cNvPr>
            <p:cNvCxnSpPr>
              <a:cxnSpLocks/>
            </p:cNvCxnSpPr>
            <p:nvPr/>
          </p:nvCxnSpPr>
          <p:spPr>
            <a:xfrm>
              <a:off x="527305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3734C-7BAA-5C7C-62E0-7E3379CBFDC3}"/>
                </a:ext>
              </a:extLst>
            </p:cNvPr>
            <p:cNvCxnSpPr>
              <a:cxnSpLocks/>
            </p:cNvCxnSpPr>
            <p:nvPr/>
          </p:nvCxnSpPr>
          <p:spPr>
            <a:xfrm>
              <a:off x="487173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E1EEC5D-1BE8-496A-6326-4A7713F13669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1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7F8EF5-D466-1014-B5D1-95A8ECA0D8ED}"/>
                </a:ext>
              </a:extLst>
            </p:cNvPr>
            <p:cNvCxnSpPr>
              <a:cxnSpLocks/>
            </p:cNvCxnSpPr>
            <p:nvPr/>
          </p:nvCxnSpPr>
          <p:spPr>
            <a:xfrm>
              <a:off x="4069089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AB1F357-4660-6409-B27F-C42EFC48D381}"/>
                </a:ext>
              </a:extLst>
            </p:cNvPr>
            <p:cNvCxnSpPr>
              <a:cxnSpLocks/>
            </p:cNvCxnSpPr>
            <p:nvPr/>
          </p:nvCxnSpPr>
          <p:spPr>
            <a:xfrm>
              <a:off x="3667768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B1FC830-475E-9872-ECEC-C68625863952}"/>
                </a:ext>
              </a:extLst>
            </p:cNvPr>
            <p:cNvCxnSpPr>
              <a:cxnSpLocks/>
            </p:cNvCxnSpPr>
            <p:nvPr/>
          </p:nvCxnSpPr>
          <p:spPr>
            <a:xfrm>
              <a:off x="3266447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5A9737F-397B-768D-7F5C-3F84520BEF21}"/>
                </a:ext>
              </a:extLst>
            </p:cNvPr>
            <p:cNvCxnSpPr>
              <a:cxnSpLocks/>
            </p:cNvCxnSpPr>
            <p:nvPr/>
          </p:nvCxnSpPr>
          <p:spPr>
            <a:xfrm>
              <a:off x="286512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83E77EB-1A82-4B33-3884-C0A6688AC61C}"/>
                </a:ext>
              </a:extLst>
            </p:cNvPr>
            <p:cNvCxnSpPr>
              <a:cxnSpLocks/>
            </p:cNvCxnSpPr>
            <p:nvPr/>
          </p:nvCxnSpPr>
          <p:spPr>
            <a:xfrm>
              <a:off x="246380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B6183D-F6ED-0EFF-0F46-3F830DCADAEB}"/>
                </a:ext>
              </a:extLst>
            </p:cNvPr>
            <p:cNvCxnSpPr>
              <a:cxnSpLocks/>
            </p:cNvCxnSpPr>
            <p:nvPr/>
          </p:nvCxnSpPr>
          <p:spPr>
            <a:xfrm>
              <a:off x="206248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9FE9459-4BEE-F9F8-9DCF-875AD9A810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16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275F49D-07E1-CFB2-6530-49EDF4EE2944}"/>
                </a:ext>
              </a:extLst>
            </p:cNvPr>
            <p:cNvCxnSpPr>
              <a:cxnSpLocks/>
            </p:cNvCxnSpPr>
            <p:nvPr/>
          </p:nvCxnSpPr>
          <p:spPr>
            <a:xfrm>
              <a:off x="125984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C5D38-C979-E7DD-5C24-CCCCD22986DB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744EE9-C291-0B95-25C4-8402ACB0838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80B3E6F-5C97-FF5F-3D25-9AEB18471874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1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8515293-7883-1013-A5EF-47EA364CEFEC}"/>
                </a:ext>
              </a:extLst>
            </p:cNvPr>
            <p:cNvCxnSpPr>
              <a:cxnSpLocks/>
            </p:cNvCxnSpPr>
            <p:nvPr/>
          </p:nvCxnSpPr>
          <p:spPr>
            <a:xfrm>
              <a:off x="607569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943222E-CF95-E782-452B-254220DDE590}"/>
              </a:ext>
            </a:extLst>
          </p:cNvPr>
          <p:cNvSpPr txBox="1"/>
          <p:nvPr/>
        </p:nvSpPr>
        <p:spPr>
          <a:xfrm>
            <a:off x="1447800" y="3057054"/>
            <a:ext cx="555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/>
              <a:t>Chapter 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04450-2BD8-A8C7-EA33-CBF2FF63BAB0}"/>
              </a:ext>
            </a:extLst>
          </p:cNvPr>
          <p:cNvSpPr txBox="1"/>
          <p:nvPr/>
        </p:nvSpPr>
        <p:spPr>
          <a:xfrm>
            <a:off x="1455540" y="4084096"/>
            <a:ext cx="7955160" cy="78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spc="-150" dirty="0"/>
              <a:t>Hazard Avoidance Systems</a:t>
            </a:r>
          </a:p>
        </p:txBody>
      </p:sp>
    </p:spTree>
    <p:extLst>
      <p:ext uri="{BB962C8B-B14F-4D97-AF65-F5344CB8AC3E}">
        <p14:creationId xmlns:p14="http://schemas.microsoft.com/office/powerpoint/2010/main" val="113437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F98B3-33A0-6C9D-BA59-043B7B7E5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41" y="97038"/>
            <a:ext cx="10570259" cy="5582417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How radar works.</a:t>
            </a:r>
          </a:p>
        </p:txBody>
      </p:sp>
    </p:spTree>
    <p:extLst>
      <p:ext uri="{BB962C8B-B14F-4D97-AF65-F5344CB8AC3E}">
        <p14:creationId xmlns:p14="http://schemas.microsoft.com/office/powerpoint/2010/main" val="15121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Azimuth scan.</a:t>
            </a:r>
          </a:p>
        </p:txBody>
      </p:sp>
      <p:pic>
        <p:nvPicPr>
          <p:cNvPr id="6" name="Picture 5" descr="A plane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B54892A0-A5FF-A468-8548-839223E99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5" y="419100"/>
            <a:ext cx="11490325" cy="52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Vertical scan.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323301B-D165-5981-EC9D-026204B5F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23" y="360623"/>
            <a:ext cx="1087315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Radar antenna types.</a:t>
            </a:r>
          </a:p>
        </p:txBody>
      </p:sp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D59BC429-AB80-97B4-F581-1681221B3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32" y="266700"/>
            <a:ext cx="1024073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Typical radar display and control functions.</a:t>
            </a:r>
          </a:p>
          <a:p>
            <a:endParaRPr lang="en-US" dirty="0"/>
          </a:p>
        </p:txBody>
      </p:sp>
      <p:pic>
        <p:nvPicPr>
          <p:cNvPr id="6" name="Picture 5" descr="A screen shot of a diagram&#10;&#10;Description automatically generated">
            <a:extLst>
              <a:ext uri="{FF2B5EF4-FFF2-40B4-BE49-F238E27FC236}">
                <a16:creationId xmlns:a16="http://schemas.microsoft.com/office/drawing/2014/main" id="{44F7E432-9E89-4C5A-8D43-1A57724AF7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685800"/>
            <a:ext cx="7265523" cy="41041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DD7BA4-39B4-EF4B-9FB0-726808DDE292}"/>
              </a:ext>
            </a:extLst>
          </p:cNvPr>
          <p:cNvGrpSpPr/>
          <p:nvPr/>
        </p:nvGrpSpPr>
        <p:grpSpPr>
          <a:xfrm>
            <a:off x="201306" y="228600"/>
            <a:ext cx="4381499" cy="5573932"/>
            <a:chOff x="5619750" y="228600"/>
            <a:chExt cx="3009900" cy="3829050"/>
          </a:xfrm>
        </p:grpSpPr>
        <p:pic>
          <p:nvPicPr>
            <p:cNvPr id="5" name="Picture 4" descr="A screen shot of a diagram&#10;&#10;Description automatically generated">
              <a:extLst>
                <a:ext uri="{FF2B5EF4-FFF2-40B4-BE49-F238E27FC236}">
                  <a16:creationId xmlns:a16="http://schemas.microsoft.com/office/drawing/2014/main" id="{675A15C4-FBB9-6AFE-99B3-6D03EF559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5000" y="2076450"/>
              <a:ext cx="2895600" cy="1981200"/>
            </a:xfrm>
            <a:prstGeom prst="rect">
              <a:avLst/>
            </a:prstGeom>
          </p:spPr>
        </p:pic>
        <p:pic>
          <p:nvPicPr>
            <p:cNvPr id="7" name="Picture 6" descr="A screen shot of a diagram&#10;&#10;Description automatically generated">
              <a:extLst>
                <a:ext uri="{FF2B5EF4-FFF2-40B4-BE49-F238E27FC236}">
                  <a16:creationId xmlns:a16="http://schemas.microsoft.com/office/drawing/2014/main" id="{2DC8FA54-696C-57BC-C97D-862C66180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9750" y="228600"/>
              <a:ext cx="30099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412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Radar reflectivity of a thunderstorm.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F14732-47AD-8A80-6B86-4A8CAA958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85750"/>
            <a:ext cx="11695113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6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14.7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Precipitation gradients.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D0F464-622A-E83D-9382-48C19389B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00100"/>
            <a:ext cx="11303769" cy="44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4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228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SemiBold</vt:lpstr>
      <vt:lpstr>Arial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Kotomaimoce</dc:creator>
  <cp:lastModifiedBy>Laura Fisher</cp:lastModifiedBy>
  <cp:revision>55</cp:revision>
  <dcterms:created xsi:type="dcterms:W3CDTF">2024-02-28T00:44:40Z</dcterms:created>
  <dcterms:modified xsi:type="dcterms:W3CDTF">2024-07-15T20:32:56Z</dcterms:modified>
</cp:coreProperties>
</file>